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8" r:id="rId6"/>
    <p:sldId id="272" r:id="rId7"/>
    <p:sldId id="277" r:id="rId8"/>
    <p:sldId id="275" r:id="rId9"/>
    <p:sldId id="261" r:id="rId10"/>
    <p:sldId id="264" r:id="rId11"/>
    <p:sldId id="265" r:id="rId12"/>
    <p:sldId id="266" r:id="rId13"/>
    <p:sldId id="262" r:id="rId14"/>
    <p:sldId id="267" r:id="rId15"/>
    <p:sldId id="263"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4"/>
  </p:normalViewPr>
  <p:slideViewPr>
    <p:cSldViewPr snapToGrid="0" snapToObjects="1">
      <p:cViewPr varScale="1">
        <p:scale>
          <a:sx n="76" d="100"/>
          <a:sy n="76"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ctrTitle"/>
          </p:nvPr>
        </p:nvSpPr>
        <p:spPr>
          <a:xfrm>
            <a:off x="3962399" y="1964267"/>
            <a:ext cx="7197727" cy="2421464"/>
          </a:xfrm>
        </p:spPr>
        <p:txBody>
          <a:bodyPr anchor="b">
            <a:normAutofit/>
          </a:bodyPr>
          <a:lstStyle>
            <a:lvl1pPr algn="r">
              <a:defRPr sz="48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3962399" y="4385734"/>
            <a:ext cx="7197727" cy="1405467"/>
          </a:xfrm>
        </p:spPr>
        <p:txBody>
          <a:bodyPr anchor="t">
            <a:normAutofit/>
          </a:bodyPr>
          <a:lstStyle>
            <a:lvl1pPr marL="0" indent="0" algn="r">
              <a:buNone/>
              <a:defRPr sz="1800" cap="all">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8932559" y="5870577"/>
            <a:ext cx="1600200" cy="377825"/>
          </a:xfrm>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a:xfrm>
            <a:off x="3962399" y="5870577"/>
            <a:ext cx="4893959" cy="377825"/>
          </a:xfrm>
        </p:spPr>
        <p:txBody>
          <a:bodyPr/>
          <a:lstStyle/>
          <a:p>
            <a:endParaRPr lang="en-US" dirty="0"/>
          </a:p>
        </p:txBody>
      </p:sp>
      <p:sp>
        <p:nvSpPr>
          <p:cNvPr id="6" name="Slide Number Placeholder 5"/>
          <p:cNvSpPr>
            <a:spLocks noGrp="1"/>
          </p:cNvSpPr>
          <p:nvPr>
            <p:ph type="sldNum" sz="quarter" idx="12"/>
          </p:nvPr>
        </p:nvSpPr>
        <p:spPr>
          <a:xfrm>
            <a:off x="10608959" y="5870577"/>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4732865"/>
            <a:ext cx="1013142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371601"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1" y="5299603"/>
            <a:ext cx="10131427" cy="493712"/>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609603"/>
            <a:ext cx="10131427" cy="3124199"/>
          </a:xfrm>
        </p:spPr>
        <p:txBody>
          <a:bodyPr anchor="ctr">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1" y="4343400"/>
            <a:ext cx="10131428" cy="1447800"/>
          </a:xfrm>
        </p:spPr>
        <p:txBody>
          <a:bodyPr anchor="ctr">
            <a:normAutofit/>
          </a:bodyPr>
          <a:lstStyle>
            <a:lvl1pPr marL="0" indent="0" algn="l">
              <a:buNone/>
              <a:defRPr sz="20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9" y="609603"/>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zh-TW" altLang="en-US"/>
              <a:t>編輯母片文字樣式
第二層
第三層
第四層
第五層</a:t>
            </a:r>
            <a:endParaRPr lang="en-US" dirty="0"/>
          </a:p>
        </p:txBody>
      </p:sp>
      <p:sp>
        <p:nvSpPr>
          <p:cNvPr id="3" name="Text Placeholder 2"/>
          <p:cNvSpPr>
            <a:spLocks noGrp="1"/>
          </p:cNvSpPr>
          <p:nvPr>
            <p:ph type="body" idx="1"/>
          </p:nvPr>
        </p:nvSpPr>
        <p:spPr>
          <a:xfrm>
            <a:off x="687466" y="4343400"/>
            <a:ext cx="10152367" cy="1447800"/>
          </a:xfrm>
        </p:spPr>
        <p:txBody>
          <a:bodyPr anchor="ctr">
            <a:normAutofit/>
          </a:bodyPr>
          <a:lstStyle>
            <a:lvl1pPr marL="0" indent="0" algn="l">
              <a:buNone/>
              <a:defRPr sz="20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4" y="3308581"/>
            <a:ext cx="10131425"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1" y="4777381"/>
            <a:ext cx="10131427" cy="860400"/>
          </a:xfrm>
        </p:spPr>
        <p:txBody>
          <a:bodyPr anchor="t">
            <a:normAutofit/>
          </a:bodyPr>
          <a:lstStyle>
            <a:lvl1pPr marL="0" indent="0" algn="l">
              <a:buNone/>
              <a:defRPr sz="20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9" y="609603"/>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685801"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a:t>編輯母片文字樣式
第二層
第三層
第四層
第五層</a:t>
            </a:r>
            <a:endParaRPr lang="en-US" dirty="0"/>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609603"/>
            <a:ext cx="10131427" cy="2743199"/>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685802"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
第二層
第三層
第四層
第五層</a:t>
            </a:r>
            <a:endParaRPr lang="en-US" dirty="0"/>
          </a:p>
        </p:txBody>
      </p:sp>
      <p:sp>
        <p:nvSpPr>
          <p:cNvPr id="3" name="Text Placeholder 2"/>
          <p:cNvSpPr>
            <a:spLocks noGrp="1"/>
          </p:cNvSpPr>
          <p:nvPr>
            <p:ph type="body" idx="1"/>
          </p:nvPr>
        </p:nvSpPr>
        <p:spPr>
          <a:xfrm>
            <a:off x="685801" y="4343400"/>
            <a:ext cx="10131428" cy="1447800"/>
          </a:xfrm>
        </p:spPr>
        <p:txBody>
          <a:bodyPr anchor="t">
            <a:normAutofit/>
          </a:bodyPr>
          <a:lstStyle>
            <a:lvl1pPr marL="0" indent="0" algn="l">
              <a:buNone/>
              <a:defRPr sz="1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2" y="609602"/>
            <a:ext cx="10131425" cy="1456267"/>
          </a:xfrm>
        </p:spPr>
        <p:txBody>
          <a:bodyPr/>
          <a:lstStyle/>
          <a:p>
            <a:r>
              <a:rPr lang="zh-TW" altLang="en-US"/>
              <a:t>按一下以編輯母片標題樣式</a:t>
            </a:r>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Vertical Title 1"/>
          <p:cNvSpPr>
            <a:spLocks noGrp="1"/>
          </p:cNvSpPr>
          <p:nvPr>
            <p:ph type="title" orient="vert"/>
          </p:nvPr>
        </p:nvSpPr>
        <p:spPr>
          <a:xfrm>
            <a:off x="8658675" y="609601"/>
            <a:ext cx="2158552"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85801" y="609600"/>
            <a:ext cx="7832116" cy="5181600"/>
          </a:xfrm>
        </p:spPr>
        <p:txBody>
          <a:bodyPr vert="eaVert" anchor="t"/>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3308581"/>
            <a:ext cx="10131427" cy="1468800"/>
          </a:xfrm>
        </p:spPr>
        <p:txBody>
          <a:bodyPr anchor="b"/>
          <a:lstStyle>
            <a:lvl1pPr algn="l">
              <a:defRPr sz="40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85802" y="2142067"/>
            <a:ext cx="4995335" cy="3649134"/>
          </a:xfrm>
        </p:spPr>
        <p:txBody>
          <a:bodyPr>
            <a:normAutofit/>
          </a:bodyPr>
          <a:lstStyle/>
          <a:p>
            <a:pPr lvl="0"/>
            <a:r>
              <a:rPr lang="zh-TW" altLang="en-US"/>
              <a:t>編輯母片文字樣式
第二層
第三層
第四層
第五層</a:t>
            </a:r>
            <a:endParaRPr lang="en-US" dirty="0"/>
          </a:p>
        </p:txBody>
      </p:sp>
      <p:sp>
        <p:nvSpPr>
          <p:cNvPr id="4" name="Content Placeholder 3"/>
          <p:cNvSpPr>
            <a:spLocks noGrp="1"/>
          </p:cNvSpPr>
          <p:nvPr>
            <p:ph sz="half" idx="2"/>
          </p:nvPr>
        </p:nvSpPr>
        <p:spPr>
          <a:xfrm>
            <a:off x="5821895" y="2142069"/>
            <a:ext cx="4995332" cy="3649133"/>
          </a:xfrm>
        </p:spPr>
        <p:txBody>
          <a:bodyPr>
            <a:normAutofit/>
          </a:body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73670" y="2218267"/>
            <a:ext cx="4709055" cy="576262"/>
          </a:xfrm>
        </p:spPr>
        <p:txBody>
          <a:bodyPr anchor="b">
            <a:noAutofit/>
          </a:bodyPr>
          <a:lstStyle>
            <a:lvl1pPr marL="0" indent="0">
              <a:buNone/>
              <a:defRPr sz="2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編輯母片文字樣式
第二層
第三層
第四層
第五層</a:t>
            </a:r>
            <a:endParaRPr lang="en-US" dirty="0"/>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a:t>編輯母片文字樣式
第二層
第三層
第四層
第五層</a:t>
            </a:r>
            <a:endParaRPr lang="en-US" dirty="0"/>
          </a:p>
        </p:txBody>
      </p:sp>
      <p:sp>
        <p:nvSpPr>
          <p:cNvPr id="5" name="Text Placeholder 4"/>
          <p:cNvSpPr>
            <a:spLocks noGrp="1"/>
          </p:cNvSpPr>
          <p:nvPr>
            <p:ph type="body" sz="quarter" idx="3"/>
          </p:nvPr>
        </p:nvSpPr>
        <p:spPr>
          <a:xfrm>
            <a:off x="6096004" y="2226734"/>
            <a:ext cx="4722813" cy="576262"/>
          </a:xfrm>
        </p:spPr>
        <p:txBody>
          <a:bodyPr anchor="b">
            <a:noAutofit/>
          </a:bodyPr>
          <a:lstStyle>
            <a:lvl1pPr marL="0" indent="0">
              <a:buNone/>
              <a:defRPr sz="2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編輯母片文字樣式
第二層
第三層
第四層
第五層</a:t>
            </a:r>
            <a:endParaRPr lang="en-US" dirty="0"/>
          </a:p>
        </p:txBody>
      </p:sp>
      <p:sp>
        <p:nvSpPr>
          <p:cNvPr id="6" name="Content Placeholder 5"/>
          <p:cNvSpPr>
            <a:spLocks noGrp="1"/>
          </p:cNvSpPr>
          <p:nvPr>
            <p:ph sz="quarter" idx="4"/>
          </p:nvPr>
        </p:nvSpPr>
        <p:spPr>
          <a:xfrm>
            <a:off x="5823483" y="2870201"/>
            <a:ext cx="4995335" cy="2920998"/>
          </a:xfrm>
        </p:spPr>
        <p:txBody>
          <a:bodyPr anchor="t">
            <a:normAutofit/>
          </a:bodyPr>
          <a:lstStyle/>
          <a:p>
            <a:pPr lvl="0"/>
            <a:r>
              <a:rPr lang="zh-TW" altLang="en-US"/>
              <a:t>編輯母片文字樣式
第二層
第三層
第四層
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4648201" y="609601"/>
            <a:ext cx="6169027" cy="5181600"/>
          </a:xfrm>
        </p:spPr>
        <p:txBody>
          <a:bodyPr anchor="ctr">
            <a:normAutofit/>
          </a:bodyPr>
          <a:lstStyle/>
          <a:p>
            <a:pPr lvl="0"/>
            <a:r>
              <a:rPr lang="zh-TW" altLang="en-US"/>
              <a:t>編輯母片文字樣式
第二層
第三層
第四層
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36254" y="914400"/>
            <a:ext cx="3280975"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2" y="609602"/>
            <a:ext cx="10131425" cy="14562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85802" y="2142069"/>
            <a:ext cx="10131425" cy="3649133"/>
          </a:xfrm>
          <a:prstGeom prst="rect">
            <a:avLst/>
          </a:prstGeom>
        </p:spPr>
        <p:txBody>
          <a:bodyPr vert="horz" lIns="91440" tIns="45720" rIns="91440" bIns="45720" rtlCol="0" anchor="ctr">
            <a:normAutofit/>
          </a:bodyPr>
          <a:lstStyle/>
          <a:p>
            <a:pPr lvl="0"/>
            <a:r>
              <a:rPr lang="zh-TW" altLang="en-US"/>
              <a:t>編輯母片文字樣式
第二層
第三層
第四層
第五層</a:t>
            </a:r>
            <a:endParaRPr lang="en-US" dirty="0"/>
          </a:p>
        </p:txBody>
      </p:sp>
      <p:sp>
        <p:nvSpPr>
          <p:cNvPr id="4" name="Date Placeholder 3"/>
          <p:cNvSpPr>
            <a:spLocks noGrp="1"/>
          </p:cNvSpPr>
          <p:nvPr>
            <p:ph type="dt" sz="half" idx="2"/>
          </p:nvPr>
        </p:nvSpPr>
        <p:spPr>
          <a:xfrm>
            <a:off x="8589660" y="5870577"/>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12/21/18</a:t>
            </a:fld>
            <a:endParaRPr lang="en-US" dirty="0"/>
          </a:p>
        </p:txBody>
      </p:sp>
      <p:sp>
        <p:nvSpPr>
          <p:cNvPr id="5" name="Footer Placeholder 4"/>
          <p:cNvSpPr>
            <a:spLocks noGrp="1"/>
          </p:cNvSpPr>
          <p:nvPr>
            <p:ph type="ftr" sz="quarter" idx="3"/>
          </p:nvPr>
        </p:nvSpPr>
        <p:spPr>
          <a:xfrm>
            <a:off x="685801" y="5870577"/>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2" y="5870577"/>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457189"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44" indent="-285744" algn="l" defTabSz="457189"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32" indent="-285744" algn="l" defTabSz="457189"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21" indent="-285744" algn="l" defTabSz="457189"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12" indent="-171446"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01" indent="-171446"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537"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726"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8914"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103"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m25.lass-net.org/"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4B8310-295D-8A44-B057-829246A713EE}"/>
              </a:ext>
            </a:extLst>
          </p:cNvPr>
          <p:cNvSpPr>
            <a:spLocks noGrp="1"/>
          </p:cNvSpPr>
          <p:nvPr>
            <p:ph type="ctr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Airbox analysis</a:t>
            </a:r>
            <a:endParaRPr kumimoji="1" lang="zh-TW" altLang="en-US" b="1" dirty="0">
              <a:latin typeface="Arial Black" charset="0"/>
              <a:cs typeface="Helvetica Neue" panose="02000503000000020004" pitchFamily="2" charset="0"/>
            </a:endParaRPr>
          </a:p>
        </p:txBody>
      </p:sp>
      <p:sp>
        <p:nvSpPr>
          <p:cNvPr id="3" name="副標題 2">
            <a:extLst>
              <a:ext uri="{FF2B5EF4-FFF2-40B4-BE49-F238E27FC236}">
                <a16:creationId xmlns:a16="http://schemas.microsoft.com/office/drawing/2014/main" id="{B1BBA858-38A5-F246-94A0-42A70B346AC4}"/>
              </a:ext>
            </a:extLst>
          </p:cNvPr>
          <p:cNvSpPr>
            <a:spLocks noGrp="1"/>
          </p:cNvSpPr>
          <p:nvPr>
            <p:ph type="subTitle" idx="1"/>
          </p:nvPr>
        </p:nvSpPr>
        <p:spPr/>
        <p:txBody>
          <a:bodyPr/>
          <a:lstStyle/>
          <a:p>
            <a:r>
              <a:rPr kumimoji="1" lang="zh-TW" altLang="en-US" b="1" dirty="0">
                <a:solidFill>
                  <a:schemeClr val="tx1">
                    <a:lumMod val="85000"/>
                  </a:schemeClr>
                </a:solidFill>
                <a:latin typeface="Hannotate SC" panose="03000500000000000000" pitchFamily="66" charset="-122"/>
                <a:ea typeface="Hannotate SC" panose="03000500000000000000" pitchFamily="66" charset="-122"/>
                <a:cs typeface="Yuppy SC" panose="020F0603040207020204" pitchFamily="34" charset="-122"/>
              </a:rPr>
              <a:t>劉昱劭 彭敬樺 周才錢 張翔中</a:t>
            </a:r>
          </a:p>
        </p:txBody>
      </p:sp>
    </p:spTree>
    <p:extLst>
      <p:ext uri="{BB962C8B-B14F-4D97-AF65-F5344CB8AC3E}">
        <p14:creationId xmlns:p14="http://schemas.microsoft.com/office/powerpoint/2010/main" val="329416816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Data Preprocessing (cont.)</a:t>
            </a:r>
          </a:p>
        </p:txBody>
      </p:sp>
      <p:sp>
        <p:nvSpPr>
          <p:cNvPr id="3" name="內容版面配置區 2">
            <a:extLst>
              <a:ext uri="{FF2B5EF4-FFF2-40B4-BE49-F238E27FC236}">
                <a16:creationId xmlns:a16="http://schemas.microsoft.com/office/drawing/2014/main" id="{1F70DC2E-1F19-4244-BEFC-08D087A05C17}"/>
              </a:ext>
            </a:extLst>
          </p:cNvPr>
          <p:cNvSpPr>
            <a:spLocks noGrp="1"/>
          </p:cNvSpPr>
          <p:nvPr>
            <p:ph idx="1"/>
          </p:nvPr>
        </p:nvSpPr>
        <p:spPr>
          <a:xfrm>
            <a:off x="685805" y="1916853"/>
            <a:ext cx="10131425" cy="4682067"/>
          </a:xfrm>
        </p:spPr>
        <p:txBody>
          <a:bodyPr>
            <a:normAutofit/>
          </a:bodyPr>
          <a:lstStyle/>
          <a:p>
            <a:r>
              <a:rPr kumimoji="1" lang="en-US" altLang="zh-TW" sz="3200" b="1" dirty="0">
                <a:latin typeface="Calibri" panose="020F0502020204030204" pitchFamily="34" charset="0"/>
                <a:cs typeface="Calibri" panose="020F0502020204030204" pitchFamily="34" charset="0"/>
              </a:rPr>
              <a:t>Group data</a:t>
            </a:r>
          </a:p>
          <a:p>
            <a:pPr lvl="1">
              <a:buSzPct val="50000"/>
              <a:buFont typeface="Wingdings" pitchFamily="2" charset="2"/>
              <a:buChar char="ü"/>
            </a:pPr>
            <a:r>
              <a:rPr kumimoji="1" lang="en-US" altLang="zh-TW" sz="3000" dirty="0">
                <a:latin typeface="Calibri" panose="020F0502020204030204" pitchFamily="34" charset="0"/>
                <a:cs typeface="Calibri" panose="020F0502020204030204" pitchFamily="34" charset="0"/>
              </a:rPr>
              <a:t>SiteName &gt; date &gt; hour</a:t>
            </a:r>
          </a:p>
          <a:p>
            <a:pPr lvl="1">
              <a:buSzPct val="50000"/>
              <a:buFont typeface="Wingdings" pitchFamily="2" charset="2"/>
              <a:buChar char="ü"/>
            </a:pPr>
            <a:r>
              <a:rPr kumimoji="1" lang="en-US" altLang="zh-TW" sz="3000" dirty="0">
                <a:latin typeface="Calibri" panose="020F0502020204030204" pitchFamily="34" charset="0"/>
                <a:cs typeface="Calibri" panose="020F0502020204030204" pitchFamily="34" charset="0"/>
              </a:rPr>
              <a:t>multiple rows are averaged within groups</a:t>
            </a:r>
          </a:p>
          <a:p>
            <a:pPr>
              <a:buSzPct val="50000"/>
              <a:buFont typeface="Wingdings" pitchFamily="2" charset="2"/>
              <a:buChar char="l"/>
            </a:pPr>
            <a:r>
              <a:rPr kumimoji="1" lang="en-US" altLang="zh-TW" sz="3200" b="1" dirty="0">
                <a:latin typeface="Calibri" panose="020F0502020204030204" pitchFamily="34" charset="0"/>
                <a:cs typeface="Calibri" panose="020F0502020204030204" pitchFamily="34" charset="0"/>
              </a:rPr>
              <a:t>Create new columns</a:t>
            </a:r>
          </a:p>
          <a:p>
            <a:pPr lvl="1">
              <a:buSzPct val="50000"/>
              <a:buFont typeface="Wingdings" pitchFamily="2" charset="2"/>
              <a:buChar char="ü"/>
            </a:pPr>
            <a:r>
              <a:rPr lang="en-US" altLang="zh-TW" sz="3200" dirty="0"/>
              <a:t>s_d0_b1 / s_d0_b2 / s_d0_b3</a:t>
            </a:r>
          </a:p>
          <a:p>
            <a:pPr lvl="1">
              <a:buSzPct val="50000"/>
              <a:buFont typeface="Wingdings" pitchFamily="2" charset="2"/>
              <a:buChar char="ü"/>
            </a:pPr>
            <a:r>
              <a:rPr kumimoji="1" lang="en-US" altLang="zh-TW" sz="3200" dirty="0">
                <a:cs typeface="Calibri" panose="020F0502020204030204" pitchFamily="34" charset="0"/>
              </a:rPr>
              <a:t>averaged PM2.5 in previous 1/2/3 hour(s)</a:t>
            </a:r>
          </a:p>
          <a:p>
            <a:pPr lvl="1">
              <a:buSzPct val="50000"/>
              <a:buFont typeface="Wingdings" pitchFamily="2" charset="2"/>
              <a:buChar char="ü"/>
            </a:pPr>
            <a:endParaRPr kumimoji="1" lang="en-US" altLang="zh-TW" sz="3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183398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Data visualization</a:t>
            </a:r>
          </a:p>
        </p:txBody>
      </p:sp>
      <p:pic>
        <p:nvPicPr>
          <p:cNvPr id="8" name="內容版面配置區 7">
            <a:extLst>
              <a:ext uri="{FF2B5EF4-FFF2-40B4-BE49-F238E27FC236}">
                <a16:creationId xmlns:a16="http://schemas.microsoft.com/office/drawing/2014/main" id="{FE8D5805-4ECA-254B-8E1C-9E21D450F924}"/>
              </a:ext>
            </a:extLst>
          </p:cNvPr>
          <p:cNvPicPr>
            <a:picLocks noGrp="1" noChangeAspect="1"/>
          </p:cNvPicPr>
          <p:nvPr>
            <p:ph idx="1"/>
          </p:nvPr>
        </p:nvPicPr>
        <p:blipFill>
          <a:blip r:embed="rId2">
            <a:extLst>
              <a:ext uri="{BEBA8EAE-BF5A-486C-A8C5-ECC9F3942E4B}">
                <a14:imgProps xmlns:a14="http://schemas.microsoft.com/office/drawing/2010/main">
                  <a14:imgLayer>
                    <a14:imgEffect>
                      <a14:colorTemperature colorTemp="7200"/>
                    </a14:imgEffect>
                  </a14:imgLayer>
                </a14:imgProps>
              </a:ext>
            </a:extLst>
          </a:blip>
          <a:stretch>
            <a:fillRect/>
          </a:stretch>
        </p:blipFill>
        <p:spPr>
          <a:xfrm>
            <a:off x="809627" y="2065869"/>
            <a:ext cx="10007600" cy="3606800"/>
          </a:xfrm>
          <a:effectLst>
            <a:softEdge rad="38100"/>
          </a:effectLst>
        </p:spPr>
      </p:pic>
    </p:spTree>
    <p:extLst>
      <p:ext uri="{BB962C8B-B14F-4D97-AF65-F5344CB8AC3E}">
        <p14:creationId xmlns:p14="http://schemas.microsoft.com/office/powerpoint/2010/main" val="260528352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Data visualization (cont.)</a:t>
            </a:r>
          </a:p>
        </p:txBody>
      </p:sp>
      <p:pic>
        <p:nvPicPr>
          <p:cNvPr id="6" name="內容版面配置區 5">
            <a:extLst>
              <a:ext uri="{FF2B5EF4-FFF2-40B4-BE49-F238E27FC236}">
                <a16:creationId xmlns:a16="http://schemas.microsoft.com/office/drawing/2014/main" id="{E466EFBD-22BE-4444-A791-9A9E290147FB}"/>
              </a:ext>
            </a:extLst>
          </p:cNvPr>
          <p:cNvPicPr>
            <a:picLocks noGrp="1" noChangeAspect="1"/>
          </p:cNvPicPr>
          <p:nvPr>
            <p:ph idx="1"/>
          </p:nvPr>
        </p:nvPicPr>
        <p:blipFill>
          <a:blip r:embed="rId2">
            <a:extLst>
              <a:ext uri="{BEBA8EAE-BF5A-486C-A8C5-ECC9F3942E4B}">
                <a14:imgProps xmlns:a14="http://schemas.microsoft.com/office/drawing/2010/main">
                  <a14:imgLayer>
                    <a14:imgEffect>
                      <a14:colorTemperature colorTemp="7200"/>
                    </a14:imgEffect>
                  </a14:imgLayer>
                </a14:imgProps>
              </a:ext>
            </a:extLst>
          </a:blip>
          <a:stretch>
            <a:fillRect/>
          </a:stretch>
        </p:blipFill>
        <p:spPr>
          <a:xfrm>
            <a:off x="809627" y="2065869"/>
            <a:ext cx="10007600" cy="3606800"/>
          </a:xfrm>
          <a:effectLst>
            <a:softEdge rad="38100"/>
          </a:effectLst>
        </p:spPr>
      </p:pic>
    </p:spTree>
    <p:extLst>
      <p:ext uri="{BB962C8B-B14F-4D97-AF65-F5344CB8AC3E}">
        <p14:creationId xmlns:p14="http://schemas.microsoft.com/office/powerpoint/2010/main" val="190085154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Training Results</a:t>
            </a:r>
            <a:r>
              <a:rPr kumimoji="1" lang="zh-TW" altLang="en-US" b="1" dirty="0">
                <a:latin typeface="Arial Black" charset="0"/>
                <a:ea typeface="Helvetica Neue" panose="02000503000000020004" pitchFamily="2" charset="0"/>
                <a:cs typeface="Helvetica Neue" panose="02000503000000020004" pitchFamily="2" charset="0"/>
              </a:rPr>
              <a:t> </a:t>
            </a:r>
            <a:r>
              <a:rPr kumimoji="1" lang="en-US" altLang="zh-TW" b="1" dirty="0">
                <a:latin typeface="Arial Black" charset="0"/>
                <a:ea typeface="Helvetica Neue" panose="02000503000000020004" pitchFamily="2" charset="0"/>
                <a:cs typeface="Helvetica Neue" panose="02000503000000020004" pitchFamily="2" charset="0"/>
              </a:rPr>
              <a:t>(bad)</a:t>
            </a:r>
          </a:p>
        </p:txBody>
      </p:sp>
      <p:pic>
        <p:nvPicPr>
          <p:cNvPr id="11" name="內容版面配置區 9">
            <a:extLst>
              <a:ext uri="{FF2B5EF4-FFF2-40B4-BE49-F238E27FC236}">
                <a16:creationId xmlns:a16="http://schemas.microsoft.com/office/drawing/2014/main" id="{422C1D99-47DF-4D44-8297-ED9141E7CC92}"/>
              </a:ext>
            </a:extLst>
          </p:cNvPr>
          <p:cNvPicPr>
            <a:picLocks noChangeAspect="1"/>
          </p:cNvPicPr>
          <p:nvPr/>
        </p:nvPicPr>
        <p:blipFill rotWithShape="1">
          <a:blip r:embed="rId2">
            <a:extLst>
              <a:ext uri="{BEBA8EAE-BF5A-486C-A8C5-ECC9F3942E4B}">
                <a14:imgProps xmlns:a14="http://schemas.microsoft.com/office/drawing/2010/main">
                  <a14:imgLayer>
                    <a14:imgEffect>
                      <a14:colorTemperature colorTemp="7200"/>
                    </a14:imgEffect>
                  </a14:imgLayer>
                </a14:imgProps>
              </a:ext>
            </a:extLst>
          </a:blip>
          <a:srcRect l="10654" t="48617" b="42214"/>
          <a:stretch/>
        </p:blipFill>
        <p:spPr>
          <a:xfrm>
            <a:off x="1298286" y="5703747"/>
            <a:ext cx="4591112" cy="534560"/>
          </a:xfrm>
          <a:prstGeom prst="rect">
            <a:avLst/>
          </a:prstGeom>
          <a:effectLst>
            <a:softEdge rad="38100"/>
          </a:effectLst>
        </p:spPr>
      </p:pic>
      <p:pic>
        <p:nvPicPr>
          <p:cNvPr id="10" name="內容版面配置區 9">
            <a:extLst>
              <a:ext uri="{FF2B5EF4-FFF2-40B4-BE49-F238E27FC236}">
                <a16:creationId xmlns:a16="http://schemas.microsoft.com/office/drawing/2014/main" id="{FB291E5B-2405-F447-A671-2BE3DB3FA053}"/>
              </a:ext>
            </a:extLst>
          </p:cNvPr>
          <p:cNvPicPr>
            <a:picLocks noGrp="1" noChangeAspect="1"/>
          </p:cNvPicPr>
          <p:nvPr>
            <p:ph idx="1"/>
          </p:nvPr>
        </p:nvPicPr>
        <p:blipFill rotWithShape="1">
          <a:blip r:embed="rId2">
            <a:extLst>
              <a:ext uri="{BEBA8EAE-BF5A-486C-A8C5-ECC9F3942E4B}">
                <a14:imgProps xmlns:a14="http://schemas.microsoft.com/office/drawing/2010/main">
                  <a14:imgLayer>
                    <a14:imgEffect>
                      <a14:colorTemperature colorTemp="7200"/>
                    </a14:imgEffect>
                  </a14:imgLayer>
                </a14:imgProps>
              </a:ext>
            </a:extLst>
          </a:blip>
          <a:srcRect l="10654" b="58350"/>
          <a:stretch/>
        </p:blipFill>
        <p:spPr>
          <a:xfrm>
            <a:off x="1298285" y="3385335"/>
            <a:ext cx="4591113" cy="2428037"/>
          </a:xfrm>
          <a:effectLst>
            <a:softEdge rad="38100"/>
          </a:effectLst>
        </p:spPr>
      </p:pic>
      <p:grpSp>
        <p:nvGrpSpPr>
          <p:cNvPr id="14" name="群組 13">
            <a:extLst>
              <a:ext uri="{FF2B5EF4-FFF2-40B4-BE49-F238E27FC236}">
                <a16:creationId xmlns:a16="http://schemas.microsoft.com/office/drawing/2014/main" id="{6646F39C-8577-4F4F-8A28-E9C5E652EBA0}"/>
              </a:ext>
            </a:extLst>
          </p:cNvPr>
          <p:cNvGrpSpPr/>
          <p:nvPr/>
        </p:nvGrpSpPr>
        <p:grpSpPr>
          <a:xfrm>
            <a:off x="6301777" y="3385335"/>
            <a:ext cx="3833288" cy="3013022"/>
            <a:chOff x="7394027" y="2490951"/>
            <a:chExt cx="2140516" cy="1704012"/>
          </a:xfrm>
        </p:grpSpPr>
        <p:pic>
          <p:nvPicPr>
            <p:cNvPr id="12" name="內容版面配置區 9">
              <a:extLst>
                <a:ext uri="{FF2B5EF4-FFF2-40B4-BE49-F238E27FC236}">
                  <a16:creationId xmlns:a16="http://schemas.microsoft.com/office/drawing/2014/main" id="{21928C0C-0A46-BE4C-9383-79AEB9B1ABB1}"/>
                </a:ext>
              </a:extLst>
            </p:cNvPr>
            <p:cNvPicPr>
              <a:picLocks noChangeAspect="1"/>
            </p:cNvPicPr>
            <p:nvPr/>
          </p:nvPicPr>
          <p:blipFill rotWithShape="1">
            <a:blip r:embed="rId2">
              <a:extLst>
                <a:ext uri="{BEBA8EAE-BF5A-486C-A8C5-ECC9F3942E4B}">
                  <a14:imgProps xmlns:a14="http://schemas.microsoft.com/office/drawing/2010/main">
                    <a14:imgLayer>
                      <a14:imgEffect>
                        <a14:colorTemperature colorTemp="7200"/>
                      </a14:imgEffect>
                    </a14:imgLayer>
                  </a14:imgProps>
                </a:ext>
              </a:extLst>
            </a:blip>
            <a:srcRect l="28048" t="47" b="89346"/>
            <a:stretch/>
          </p:blipFill>
          <p:spPr>
            <a:xfrm>
              <a:off x="7394027" y="2490951"/>
              <a:ext cx="2140516" cy="357972"/>
            </a:xfrm>
            <a:prstGeom prst="rect">
              <a:avLst/>
            </a:prstGeom>
            <a:effectLst>
              <a:softEdge rad="38100"/>
            </a:effectLst>
          </p:spPr>
        </p:pic>
        <p:pic>
          <p:nvPicPr>
            <p:cNvPr id="13" name="內容版面配置區 9">
              <a:extLst>
                <a:ext uri="{FF2B5EF4-FFF2-40B4-BE49-F238E27FC236}">
                  <a16:creationId xmlns:a16="http://schemas.microsoft.com/office/drawing/2014/main" id="{9EAB87F5-DF7E-8C48-929B-394F2C684634}"/>
                </a:ext>
              </a:extLst>
            </p:cNvPr>
            <p:cNvPicPr>
              <a:picLocks noChangeAspect="1"/>
            </p:cNvPicPr>
            <p:nvPr/>
          </p:nvPicPr>
          <p:blipFill rotWithShape="1">
            <a:blip r:embed="rId2">
              <a:extLst>
                <a:ext uri="{BEBA8EAE-BF5A-486C-A8C5-ECC9F3942E4B}">
                  <a14:imgProps xmlns:a14="http://schemas.microsoft.com/office/drawing/2010/main">
                    <a14:imgLayer>
                      <a14:imgEffect>
                        <a14:colorTemperature colorTemp="7200"/>
                      </a14:imgEffect>
                    </a14:imgLayer>
                  </a14:imgProps>
                </a:ext>
              </a:extLst>
            </a:blip>
            <a:srcRect l="28048" t="57920"/>
            <a:stretch/>
          </p:blipFill>
          <p:spPr>
            <a:xfrm>
              <a:off x="7394027" y="2774731"/>
              <a:ext cx="2140515" cy="1420232"/>
            </a:xfrm>
            <a:prstGeom prst="rect">
              <a:avLst/>
            </a:prstGeom>
            <a:effectLst>
              <a:softEdge rad="38100"/>
            </a:effectLst>
          </p:spPr>
        </p:pic>
      </p:grpSp>
      <p:sp>
        <p:nvSpPr>
          <p:cNvPr id="15" name="文字方塊 14">
            <a:extLst>
              <a:ext uri="{FF2B5EF4-FFF2-40B4-BE49-F238E27FC236}">
                <a16:creationId xmlns:a16="http://schemas.microsoft.com/office/drawing/2014/main" id="{DFD1441C-2E86-3948-96C6-CF960A62527A}"/>
              </a:ext>
            </a:extLst>
          </p:cNvPr>
          <p:cNvSpPr txBox="1"/>
          <p:nvPr/>
        </p:nvSpPr>
        <p:spPr>
          <a:xfrm>
            <a:off x="685802" y="2065869"/>
            <a:ext cx="5937395" cy="1077218"/>
          </a:xfrm>
          <a:prstGeom prst="rect">
            <a:avLst/>
          </a:prstGeom>
          <a:noFill/>
        </p:spPr>
        <p:txBody>
          <a:bodyPr wrap="none" rtlCol="0">
            <a:spAutoFit/>
          </a:bodyPr>
          <a:lstStyle/>
          <a:p>
            <a:pPr marL="285750" indent="-285750">
              <a:buFont typeface="Arial" panose="020B0604020202020204" pitchFamily="34" charset="0"/>
              <a:buChar char="•"/>
            </a:pPr>
            <a:r>
              <a:rPr kumimoji="1" lang="en-US" altLang="zh-TW" sz="3200" b="1" dirty="0"/>
              <a:t>Input features: </a:t>
            </a:r>
          </a:p>
          <a:p>
            <a:pPr marL="914400" lvl="1" indent="-457200">
              <a:buSzPct val="50000"/>
              <a:buFont typeface="Wingdings" pitchFamily="2" charset="2"/>
              <a:buChar char="ü"/>
            </a:pPr>
            <a:r>
              <a:rPr kumimoji="1" lang="en-US" altLang="zh-TW" sz="3200" b="1" dirty="0"/>
              <a:t>hour, humidity, temperature</a:t>
            </a:r>
            <a:endParaRPr kumimoji="1" lang="zh-TW" altLang="en-US" sz="3200" b="1" dirty="0"/>
          </a:p>
        </p:txBody>
      </p:sp>
    </p:spTree>
    <p:extLst>
      <p:ext uri="{BB962C8B-B14F-4D97-AF65-F5344CB8AC3E}">
        <p14:creationId xmlns:p14="http://schemas.microsoft.com/office/powerpoint/2010/main" val="376116981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Training Results</a:t>
            </a:r>
            <a:r>
              <a:rPr kumimoji="1" lang="zh-TW" altLang="en-US" b="1" dirty="0">
                <a:latin typeface="Arial Black" charset="0"/>
                <a:ea typeface="Helvetica Neue" panose="02000503000000020004" pitchFamily="2" charset="0"/>
                <a:cs typeface="Helvetica Neue" panose="02000503000000020004" pitchFamily="2" charset="0"/>
              </a:rPr>
              <a:t> </a:t>
            </a:r>
            <a:r>
              <a:rPr kumimoji="1" lang="en-US" altLang="zh-TW" b="1" dirty="0">
                <a:latin typeface="Arial Black" charset="0"/>
                <a:ea typeface="Helvetica Neue" panose="02000503000000020004" pitchFamily="2" charset="0"/>
                <a:cs typeface="Helvetica Neue" panose="02000503000000020004" pitchFamily="2" charset="0"/>
              </a:rPr>
              <a:t>(good)</a:t>
            </a:r>
          </a:p>
        </p:txBody>
      </p:sp>
      <p:pic>
        <p:nvPicPr>
          <p:cNvPr id="5" name="內容版面配置區 4">
            <a:extLst>
              <a:ext uri="{FF2B5EF4-FFF2-40B4-BE49-F238E27FC236}">
                <a16:creationId xmlns:a16="http://schemas.microsoft.com/office/drawing/2014/main" id="{B1D553CD-1A9D-0145-B254-828044869226}"/>
              </a:ext>
            </a:extLst>
          </p:cNvPr>
          <p:cNvPicPr>
            <a:picLocks noGrp="1" noChangeAspect="1"/>
          </p:cNvPicPr>
          <p:nvPr>
            <p:ph idx="1"/>
          </p:nvPr>
        </p:nvPicPr>
        <p:blipFill rotWithShape="1">
          <a:blip r:embed="rId2">
            <a:extLst>
              <a:ext uri="{BEBA8EAE-BF5A-486C-A8C5-ECC9F3942E4B}">
                <a14:imgProps xmlns:a14="http://schemas.microsoft.com/office/drawing/2010/main">
                  <a14:imgLayer>
                    <a14:imgEffect>
                      <a14:colorTemperature colorTemp="7200"/>
                    </a14:imgEffect>
                  </a14:imgLayer>
                </a14:imgProps>
              </a:ext>
            </a:extLst>
          </a:blip>
          <a:srcRect l="9131" b="58510"/>
          <a:stretch/>
        </p:blipFill>
        <p:spPr>
          <a:xfrm>
            <a:off x="1222887" y="3368932"/>
            <a:ext cx="4799815" cy="2460843"/>
          </a:xfrm>
          <a:effectLst>
            <a:softEdge rad="38100"/>
          </a:effectLst>
        </p:spPr>
      </p:pic>
      <p:grpSp>
        <p:nvGrpSpPr>
          <p:cNvPr id="4" name="群組 3">
            <a:extLst>
              <a:ext uri="{FF2B5EF4-FFF2-40B4-BE49-F238E27FC236}">
                <a16:creationId xmlns:a16="http://schemas.microsoft.com/office/drawing/2014/main" id="{A0220DA8-463D-D843-938A-B7D077493D12}"/>
              </a:ext>
            </a:extLst>
          </p:cNvPr>
          <p:cNvGrpSpPr/>
          <p:nvPr/>
        </p:nvGrpSpPr>
        <p:grpSpPr>
          <a:xfrm>
            <a:off x="6462008" y="3368930"/>
            <a:ext cx="3650182" cy="3031868"/>
            <a:chOff x="6968358" y="3522135"/>
            <a:chExt cx="3219714" cy="2717236"/>
          </a:xfrm>
        </p:grpSpPr>
        <p:pic>
          <p:nvPicPr>
            <p:cNvPr id="6" name="內容版面配置區 4">
              <a:extLst>
                <a:ext uri="{FF2B5EF4-FFF2-40B4-BE49-F238E27FC236}">
                  <a16:creationId xmlns:a16="http://schemas.microsoft.com/office/drawing/2014/main" id="{9C08CA0C-CE2A-5C43-BEEF-DF5EA47ED699}"/>
                </a:ext>
              </a:extLst>
            </p:cNvPr>
            <p:cNvPicPr>
              <a:picLocks noChangeAspect="1"/>
            </p:cNvPicPr>
            <p:nvPr/>
          </p:nvPicPr>
          <p:blipFill rotWithShape="1">
            <a:blip r:embed="rId2">
              <a:extLst>
                <a:ext uri="{BEBA8EAE-BF5A-486C-A8C5-ECC9F3942E4B}">
                  <a14:imgProps xmlns:a14="http://schemas.microsoft.com/office/drawing/2010/main">
                    <a14:imgLayer>
                      <a14:imgEffect>
                        <a14:colorTemperature colorTemp="7200"/>
                      </a14:imgEffect>
                    </a14:imgLayer>
                  </a14:imgProps>
                </a:ext>
              </a:extLst>
            </a:blip>
            <a:srcRect l="27428" t="57825" b="-446"/>
            <a:stretch/>
          </p:blipFill>
          <p:spPr>
            <a:xfrm>
              <a:off x="6968358" y="3985034"/>
              <a:ext cx="3219713" cy="2254337"/>
            </a:xfrm>
            <a:prstGeom prst="rect">
              <a:avLst/>
            </a:prstGeom>
            <a:effectLst>
              <a:softEdge rad="38100"/>
            </a:effectLst>
          </p:spPr>
        </p:pic>
        <p:pic>
          <p:nvPicPr>
            <p:cNvPr id="7" name="內容版面配置區 4">
              <a:extLst>
                <a:ext uri="{FF2B5EF4-FFF2-40B4-BE49-F238E27FC236}">
                  <a16:creationId xmlns:a16="http://schemas.microsoft.com/office/drawing/2014/main" id="{640242A9-3E44-E14D-9080-1ADE0BE229A5}"/>
                </a:ext>
              </a:extLst>
            </p:cNvPr>
            <p:cNvPicPr>
              <a:picLocks noChangeAspect="1"/>
            </p:cNvPicPr>
            <p:nvPr/>
          </p:nvPicPr>
          <p:blipFill rotWithShape="1">
            <a:blip r:embed="rId2">
              <a:extLst>
                <a:ext uri="{BEBA8EAE-BF5A-486C-A8C5-ECC9F3942E4B}">
                  <a14:imgProps xmlns:a14="http://schemas.microsoft.com/office/drawing/2010/main">
                    <a14:imgLayer>
                      <a14:imgEffect>
                        <a14:colorTemperature colorTemp="7200"/>
                      </a14:imgEffect>
                    </a14:imgLayer>
                  </a14:imgProps>
                </a:ext>
              </a:extLst>
            </a:blip>
            <a:srcRect l="27428" b="89032"/>
            <a:stretch/>
          </p:blipFill>
          <p:spPr>
            <a:xfrm>
              <a:off x="6968358" y="3522135"/>
              <a:ext cx="3219714" cy="580088"/>
            </a:xfrm>
            <a:prstGeom prst="rect">
              <a:avLst/>
            </a:prstGeom>
            <a:effectLst>
              <a:softEdge rad="38100"/>
            </a:effectLst>
          </p:spPr>
        </p:pic>
      </p:grpSp>
      <p:sp>
        <p:nvSpPr>
          <p:cNvPr id="3" name="文字方塊 2">
            <a:extLst>
              <a:ext uri="{FF2B5EF4-FFF2-40B4-BE49-F238E27FC236}">
                <a16:creationId xmlns:a16="http://schemas.microsoft.com/office/drawing/2014/main" id="{C9CDE96D-F415-0444-90F4-B740E782F0DF}"/>
              </a:ext>
            </a:extLst>
          </p:cNvPr>
          <p:cNvSpPr txBox="1"/>
          <p:nvPr/>
        </p:nvSpPr>
        <p:spPr>
          <a:xfrm>
            <a:off x="685802" y="2065869"/>
            <a:ext cx="10823348" cy="1077218"/>
          </a:xfrm>
          <a:prstGeom prst="rect">
            <a:avLst/>
          </a:prstGeom>
          <a:noFill/>
        </p:spPr>
        <p:txBody>
          <a:bodyPr wrap="none" rtlCol="0">
            <a:spAutoFit/>
          </a:bodyPr>
          <a:lstStyle/>
          <a:p>
            <a:pPr marL="285750" indent="-285750">
              <a:buFont typeface="Arial" panose="020B0604020202020204" pitchFamily="34" charset="0"/>
              <a:buChar char="•"/>
            </a:pPr>
            <a:r>
              <a:rPr kumimoji="1" lang="en-US" altLang="zh-TW" sz="3200" b="1" dirty="0"/>
              <a:t>Input features: </a:t>
            </a:r>
          </a:p>
          <a:p>
            <a:pPr marL="914400" lvl="1" indent="-457200">
              <a:buSzPct val="50000"/>
              <a:buFont typeface="Wingdings" pitchFamily="2" charset="2"/>
              <a:buChar char="ü"/>
            </a:pPr>
            <a:r>
              <a:rPr kumimoji="1" lang="en-US" altLang="zh-TW" sz="3200" b="1" dirty="0"/>
              <a:t>hour, humidity, temperature, s_d0_b1, s_d0_b2, s_d0_b3</a:t>
            </a:r>
            <a:endParaRPr kumimoji="1" lang="zh-TW" altLang="en-US" sz="3200" b="1" dirty="0"/>
          </a:p>
        </p:txBody>
      </p:sp>
      <p:pic>
        <p:nvPicPr>
          <p:cNvPr id="9" name="內容版面配置區 4">
            <a:extLst>
              <a:ext uri="{FF2B5EF4-FFF2-40B4-BE49-F238E27FC236}">
                <a16:creationId xmlns:a16="http://schemas.microsoft.com/office/drawing/2014/main" id="{62174436-1AC3-8140-92CC-66D8B6936D08}"/>
              </a:ext>
            </a:extLst>
          </p:cNvPr>
          <p:cNvPicPr>
            <a:picLocks noChangeAspect="1"/>
          </p:cNvPicPr>
          <p:nvPr/>
        </p:nvPicPr>
        <p:blipFill rotWithShape="1">
          <a:blip r:embed="rId2">
            <a:extLst>
              <a:ext uri="{BEBA8EAE-BF5A-486C-A8C5-ECC9F3942E4B}">
                <a14:imgProps xmlns:a14="http://schemas.microsoft.com/office/drawing/2010/main">
                  <a14:imgLayer>
                    <a14:imgEffect>
                      <a14:colorTemperature colorTemp="7200"/>
                    </a14:imgEffect>
                  </a14:imgLayer>
                </a14:imgProps>
              </a:ext>
            </a:extLst>
          </a:blip>
          <a:srcRect l="9131" t="49387" b="42175"/>
          <a:stretch/>
        </p:blipFill>
        <p:spPr>
          <a:xfrm>
            <a:off x="1222886" y="5742622"/>
            <a:ext cx="4799815" cy="500453"/>
          </a:xfrm>
          <a:prstGeom prst="rect">
            <a:avLst/>
          </a:prstGeom>
          <a:effectLst>
            <a:softEdge rad="38100"/>
          </a:effectLst>
        </p:spPr>
      </p:pic>
    </p:spTree>
    <p:extLst>
      <p:ext uri="{BB962C8B-B14F-4D97-AF65-F5344CB8AC3E}">
        <p14:creationId xmlns:p14="http://schemas.microsoft.com/office/powerpoint/2010/main" val="85911395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normAutofit/>
          </a:bodyPr>
          <a:lstStyle/>
          <a:p>
            <a:r>
              <a:rPr kumimoji="1" lang="en-US" altLang="zh-TW" b="1" dirty="0">
                <a:latin typeface="Arial Black" charset="0"/>
                <a:ea typeface="Helvetica Neue" panose="02000503000000020004" pitchFamily="2" charset="0"/>
                <a:cs typeface="Helvetica Neue" panose="02000503000000020004" pitchFamily="2" charset="0"/>
              </a:rPr>
              <a:t>Conclusion</a:t>
            </a:r>
            <a:endParaRPr kumimoji="1" lang="zh-TW" altLang="en-US" b="1" dirty="0">
              <a:latin typeface="Arial Black" charset="0"/>
              <a:cs typeface="Helvetica Neue" panose="02000503000000020004" pitchFamily="2" charset="0"/>
            </a:endParaRPr>
          </a:p>
        </p:txBody>
      </p:sp>
      <p:sp>
        <p:nvSpPr>
          <p:cNvPr id="3" name="內容版面配置區 2">
            <a:extLst>
              <a:ext uri="{FF2B5EF4-FFF2-40B4-BE49-F238E27FC236}">
                <a16:creationId xmlns:a16="http://schemas.microsoft.com/office/drawing/2014/main" id="{1F70DC2E-1F19-4244-BEFC-08D087A05C17}"/>
              </a:ext>
            </a:extLst>
          </p:cNvPr>
          <p:cNvSpPr>
            <a:spLocks noGrp="1"/>
          </p:cNvSpPr>
          <p:nvPr>
            <p:ph idx="1"/>
          </p:nvPr>
        </p:nvSpPr>
        <p:spPr>
          <a:xfrm>
            <a:off x="685802" y="2142069"/>
            <a:ext cx="10131425" cy="3649133"/>
          </a:xfrm>
        </p:spPr>
        <p:txBody>
          <a:bodyPr>
            <a:normAutofit/>
          </a:bodyPr>
          <a:lstStyle/>
          <a:p>
            <a:r>
              <a:rPr lang="en-US" altLang="zh-TW" sz="3200" b="1" dirty="0"/>
              <a:t>Time and weather doesn’t have much apparent relationship with PM2.5</a:t>
            </a:r>
          </a:p>
          <a:p>
            <a:r>
              <a:rPr lang="en-US" altLang="zh-TW" sz="3200" b="1" dirty="0"/>
              <a:t>Derivative attributes that we created make data more fit to the regression models</a:t>
            </a:r>
            <a:endParaRPr kumimoji="1" lang="zh-TW" altLang="en-US" sz="4800" b="1" dirty="0">
              <a:latin typeface="Courier" pitchFamily="2" charset="0"/>
              <a:cs typeface="Arial" panose="020B0604020202020204" pitchFamily="34" charset="0"/>
            </a:endParaRPr>
          </a:p>
        </p:txBody>
      </p:sp>
    </p:spTree>
    <p:extLst>
      <p:ext uri="{BB962C8B-B14F-4D97-AF65-F5344CB8AC3E}">
        <p14:creationId xmlns:p14="http://schemas.microsoft.com/office/powerpoint/2010/main" val="188784284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04723FAD-8456-E44A-B23F-BBFDB3298EF5}"/>
              </a:ext>
            </a:extLst>
          </p:cNvPr>
          <p:cNvSpPr txBox="1"/>
          <p:nvPr/>
        </p:nvSpPr>
        <p:spPr>
          <a:xfrm>
            <a:off x="4351867" y="3132667"/>
            <a:ext cx="3593804" cy="646331"/>
          </a:xfrm>
          <a:prstGeom prst="rect">
            <a:avLst/>
          </a:prstGeom>
          <a:noFill/>
        </p:spPr>
        <p:txBody>
          <a:bodyPr wrap="none" rtlCol="0">
            <a:spAutoFit/>
          </a:bodyPr>
          <a:lstStyle/>
          <a:p>
            <a:r>
              <a:rPr kumimoji="1" lang="en-US" altLang="zh-TW" sz="3600" b="1" dirty="0">
                <a:latin typeface="Arial Black" panose="020B0604020202020204" pitchFamily="34" charset="0"/>
                <a:cs typeface="Arial Black" panose="020B0604020202020204" pitchFamily="34" charset="0"/>
              </a:rPr>
              <a:t>THANK YOU !</a:t>
            </a:r>
            <a:endParaRPr kumimoji="1" lang="zh-TW" altLang="en-US" sz="3600" b="1" dirty="0">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83191468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outline</a:t>
            </a:r>
            <a:endParaRPr kumimoji="1" lang="zh-TW" altLang="en-US" b="1" dirty="0">
              <a:latin typeface="Arial Black" charset="0"/>
              <a:cs typeface="Helvetica Neue" panose="02000503000000020004" pitchFamily="2" charset="0"/>
            </a:endParaRPr>
          </a:p>
        </p:txBody>
      </p:sp>
      <p:sp>
        <p:nvSpPr>
          <p:cNvPr id="3" name="內容版面配置區 2">
            <a:extLst>
              <a:ext uri="{FF2B5EF4-FFF2-40B4-BE49-F238E27FC236}">
                <a16:creationId xmlns:a16="http://schemas.microsoft.com/office/drawing/2014/main" id="{1F70DC2E-1F19-4244-BEFC-08D087A05C17}"/>
              </a:ext>
            </a:extLst>
          </p:cNvPr>
          <p:cNvSpPr>
            <a:spLocks noGrp="1"/>
          </p:cNvSpPr>
          <p:nvPr>
            <p:ph idx="1"/>
          </p:nvPr>
        </p:nvSpPr>
        <p:spPr>
          <a:xfrm>
            <a:off x="685802" y="2065869"/>
            <a:ext cx="10131425" cy="4160522"/>
          </a:xfrm>
        </p:spPr>
        <p:txBody>
          <a:bodyPr>
            <a:normAutofit lnSpcReduction="10000"/>
          </a:bodyPr>
          <a:lstStyle/>
          <a:p>
            <a:r>
              <a:rPr kumimoji="1" lang="en-US" altLang="zh-TW" sz="3200" b="1" dirty="0">
                <a:latin typeface="Courier" pitchFamily="2" charset="0"/>
                <a:cs typeface="Arial" panose="020B0604020202020204" pitchFamily="34" charset="0"/>
              </a:rPr>
              <a:t>Motivation</a:t>
            </a:r>
          </a:p>
          <a:p>
            <a:r>
              <a:rPr kumimoji="1" lang="en-US" altLang="zh-TW" sz="3200" b="1" dirty="0">
                <a:latin typeface="Courier" pitchFamily="2" charset="0"/>
                <a:cs typeface="Arial" panose="020B0604020202020204" pitchFamily="34" charset="0"/>
              </a:rPr>
              <a:t>Data Collection</a:t>
            </a:r>
          </a:p>
          <a:p>
            <a:r>
              <a:rPr kumimoji="1" lang="en-US" altLang="zh-TW" sz="3200" b="1" dirty="0">
                <a:latin typeface="Courier" pitchFamily="2" charset="0"/>
                <a:cs typeface="Arial" panose="020B0604020202020204" pitchFamily="34" charset="0"/>
              </a:rPr>
              <a:t>Data Preprocessing</a:t>
            </a:r>
          </a:p>
          <a:p>
            <a:r>
              <a:rPr kumimoji="1" lang="en-US" altLang="zh-TW" sz="3200" b="1" dirty="0">
                <a:latin typeface="Courier" pitchFamily="2" charset="0"/>
                <a:cs typeface="Arial" panose="020B0604020202020204" pitchFamily="34" charset="0"/>
              </a:rPr>
              <a:t>Data Visualization</a:t>
            </a:r>
          </a:p>
          <a:p>
            <a:r>
              <a:rPr kumimoji="1" lang="en-US" altLang="zh-TW" sz="3200" b="1" dirty="0">
                <a:latin typeface="Courier" pitchFamily="2" charset="0"/>
                <a:cs typeface="Arial" panose="020B0604020202020204" pitchFamily="34" charset="0"/>
              </a:rPr>
              <a:t>Training Results</a:t>
            </a:r>
          </a:p>
          <a:p>
            <a:r>
              <a:rPr kumimoji="1" lang="en-US" altLang="zh-TW" sz="3200" b="1" dirty="0">
                <a:latin typeface="Courier" pitchFamily="2" charset="0"/>
                <a:cs typeface="Arial" panose="020B0604020202020204" pitchFamily="34" charset="0"/>
              </a:rPr>
              <a:t>Conclusion</a:t>
            </a:r>
          </a:p>
          <a:p>
            <a:r>
              <a:rPr kumimoji="1" lang="en-US" altLang="zh-TW" sz="3200" b="1" dirty="0">
                <a:latin typeface="Courier" pitchFamily="2" charset="0"/>
                <a:cs typeface="Arial" panose="020B0604020202020204" pitchFamily="34" charset="0"/>
              </a:rPr>
              <a:t>Group Contribution</a:t>
            </a:r>
            <a:endParaRPr kumimoji="1" lang="zh-TW" altLang="en-US" sz="3200" b="1" dirty="0">
              <a:latin typeface="Courier" pitchFamily="2" charset="0"/>
              <a:cs typeface="Arial" panose="020B0604020202020204" pitchFamily="34" charset="0"/>
            </a:endParaRPr>
          </a:p>
        </p:txBody>
      </p:sp>
    </p:spTree>
    <p:extLst>
      <p:ext uri="{BB962C8B-B14F-4D97-AF65-F5344CB8AC3E}">
        <p14:creationId xmlns:p14="http://schemas.microsoft.com/office/powerpoint/2010/main" val="17887764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normAutofit/>
          </a:bodyPr>
          <a:lstStyle/>
          <a:p>
            <a:r>
              <a:rPr kumimoji="1" lang="en-US" altLang="zh-TW" b="1" dirty="0">
                <a:latin typeface="Arial Black" charset="0"/>
                <a:ea typeface="Helvetica Neue" panose="02000503000000020004" pitchFamily="2" charset="0"/>
                <a:cs typeface="Helvetica Neue" panose="02000503000000020004" pitchFamily="2" charset="0"/>
              </a:rPr>
              <a:t>Motivation</a:t>
            </a:r>
            <a:endParaRPr kumimoji="1" lang="zh-TW" altLang="en-US" b="1" dirty="0">
              <a:latin typeface="Arial Black" charset="0"/>
              <a:cs typeface="Helvetica Neue" panose="02000503000000020004" pitchFamily="2" charset="0"/>
            </a:endParaRPr>
          </a:p>
        </p:txBody>
      </p:sp>
      <p:sp>
        <p:nvSpPr>
          <p:cNvPr id="3" name="內容版面配置區 2">
            <a:extLst>
              <a:ext uri="{FF2B5EF4-FFF2-40B4-BE49-F238E27FC236}">
                <a16:creationId xmlns:a16="http://schemas.microsoft.com/office/drawing/2014/main" id="{1F70DC2E-1F19-4244-BEFC-08D087A05C17}"/>
              </a:ext>
            </a:extLst>
          </p:cNvPr>
          <p:cNvSpPr>
            <a:spLocks noGrp="1"/>
          </p:cNvSpPr>
          <p:nvPr>
            <p:ph idx="1"/>
          </p:nvPr>
        </p:nvSpPr>
        <p:spPr/>
        <p:txBody>
          <a:bodyPr>
            <a:normAutofit/>
          </a:bodyPr>
          <a:lstStyle/>
          <a:p>
            <a:pPr marL="0" indent="0" algn="just">
              <a:buNone/>
            </a:pPr>
            <a:r>
              <a:rPr kumimoji="1" lang="en-US" altLang="zh-TW" sz="3200" b="1" dirty="0">
                <a:cs typeface="Arial" panose="020B0604020202020204" pitchFamily="34" charset="0"/>
              </a:rPr>
              <a:t>	Air pollution is a serious environmental issue that bothers our homeland nowadays, thousands of sensors are deployed to keep an eye on air quality in real time. Through the observed data in the Airboxes, we try to figure out the evidence that affect air quality, using PM2.5 as the metric.</a:t>
            </a:r>
            <a:endParaRPr kumimoji="1" lang="zh-TW" altLang="en-US" sz="3200" b="1" dirty="0">
              <a:cs typeface="Arial" panose="020B0604020202020204" pitchFamily="34" charset="0"/>
            </a:endParaRPr>
          </a:p>
        </p:txBody>
      </p:sp>
    </p:spTree>
    <p:extLst>
      <p:ext uri="{BB962C8B-B14F-4D97-AF65-F5344CB8AC3E}">
        <p14:creationId xmlns:p14="http://schemas.microsoft.com/office/powerpoint/2010/main" val="85254957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Arial Black" charset="0"/>
                <a:cs typeface="Arial Black" charset="0"/>
              </a:rPr>
              <a:t>Data Collection</a:t>
            </a:r>
          </a:p>
        </p:txBody>
      </p:sp>
      <p:pic>
        <p:nvPicPr>
          <p:cNvPr id="5" name="圖片 4">
            <a:hlinkClick r:id="rId2"/>
            <a:extLst>
              <a:ext uri="{FF2B5EF4-FFF2-40B4-BE49-F238E27FC236}">
                <a16:creationId xmlns:a16="http://schemas.microsoft.com/office/drawing/2014/main" id="{049F3112-ABEE-7346-B192-F7CE952AB277}"/>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20000" contrast="20000"/>
                    </a14:imgEffect>
                  </a14:imgLayer>
                </a14:imgProps>
              </a:ext>
            </a:extLst>
          </a:blip>
          <a:srcRect l="4332" t="13103" r="4377" b="10115"/>
          <a:stretch/>
        </p:blipFill>
        <p:spPr>
          <a:xfrm>
            <a:off x="759587" y="3208969"/>
            <a:ext cx="4375832" cy="2564716"/>
          </a:xfrm>
          <a:prstGeom prst="rect">
            <a:avLst/>
          </a:prstGeom>
          <a:effectLst>
            <a:softEdge rad="38100"/>
          </a:effectLst>
        </p:spPr>
      </p:pic>
      <p:sp>
        <p:nvSpPr>
          <p:cNvPr id="9" name="內容版面配置區 8">
            <a:extLst>
              <a:ext uri="{FF2B5EF4-FFF2-40B4-BE49-F238E27FC236}">
                <a16:creationId xmlns:a16="http://schemas.microsoft.com/office/drawing/2014/main" id="{6B85DC8C-CCBF-6044-9AD0-18BF5B89D0D2}"/>
              </a:ext>
            </a:extLst>
          </p:cNvPr>
          <p:cNvSpPr>
            <a:spLocks noGrp="1"/>
          </p:cNvSpPr>
          <p:nvPr>
            <p:ph idx="1"/>
          </p:nvPr>
        </p:nvSpPr>
        <p:spPr>
          <a:xfrm>
            <a:off x="685801" y="1998138"/>
            <a:ext cx="10131425" cy="4038015"/>
          </a:xfrm>
        </p:spPr>
        <p:txBody>
          <a:bodyPr>
            <a:normAutofit/>
          </a:bodyPr>
          <a:lstStyle/>
          <a:p>
            <a:r>
              <a:rPr lang="en-US" altLang="zh-TW" sz="3200" b="1" dirty="0"/>
              <a:t>EDIMAX AIRBOX</a:t>
            </a:r>
          </a:p>
          <a:p>
            <a:endParaRPr lang="en-US" altLang="zh-TW" sz="3200" b="1" dirty="0"/>
          </a:p>
          <a:p>
            <a:endParaRPr lang="en-US" altLang="zh-TW" sz="3200" b="1" dirty="0"/>
          </a:p>
          <a:p>
            <a:endParaRPr lang="en-US" altLang="zh-TW" sz="3200" b="1" dirty="0"/>
          </a:p>
          <a:p>
            <a:endParaRPr lang="en-US" altLang="zh-TW" sz="3200" b="1" dirty="0"/>
          </a:p>
          <a:p>
            <a:endParaRPr lang="en-US" altLang="zh-TW" sz="3200" b="1" dirty="0"/>
          </a:p>
        </p:txBody>
      </p:sp>
      <p:pic>
        <p:nvPicPr>
          <p:cNvPr id="7" name="圖片 6"/>
          <p:cNvPicPr>
            <a:picLocks noChangeAspect="1"/>
          </p:cNvPicPr>
          <p:nvPr/>
        </p:nvPicPr>
        <p:blipFill>
          <a:blip r:embed="rId4">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477789" y="2661841"/>
            <a:ext cx="6104612" cy="3111844"/>
          </a:xfrm>
          <a:prstGeom prst="rect">
            <a:avLst/>
          </a:prstGeom>
        </p:spPr>
      </p:pic>
      <p:sp>
        <p:nvSpPr>
          <p:cNvPr id="6" name="矩形 5"/>
          <p:cNvSpPr/>
          <p:nvPr/>
        </p:nvSpPr>
        <p:spPr>
          <a:xfrm>
            <a:off x="5606473" y="4553527"/>
            <a:ext cx="1948872" cy="4802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0200331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Data Collection</a:t>
            </a:r>
          </a:p>
        </p:txBody>
      </p:sp>
      <p:sp>
        <p:nvSpPr>
          <p:cNvPr id="9" name="內容版面配置區 8">
            <a:extLst>
              <a:ext uri="{FF2B5EF4-FFF2-40B4-BE49-F238E27FC236}">
                <a16:creationId xmlns:a16="http://schemas.microsoft.com/office/drawing/2014/main" id="{6B85DC8C-CCBF-6044-9AD0-18BF5B89D0D2}"/>
              </a:ext>
            </a:extLst>
          </p:cNvPr>
          <p:cNvSpPr>
            <a:spLocks noGrp="1"/>
          </p:cNvSpPr>
          <p:nvPr>
            <p:ph idx="1"/>
          </p:nvPr>
        </p:nvSpPr>
        <p:spPr>
          <a:xfrm>
            <a:off x="685801" y="2065869"/>
            <a:ext cx="10131425" cy="2647753"/>
          </a:xfrm>
        </p:spPr>
        <p:txBody>
          <a:bodyPr>
            <a:normAutofit/>
          </a:bodyPr>
          <a:lstStyle/>
          <a:p>
            <a:r>
              <a:rPr lang="en-US" altLang="zh-TW" sz="3200" b="1" dirty="0"/>
              <a:t>JSON data </a:t>
            </a:r>
          </a:p>
          <a:p>
            <a:r>
              <a:rPr lang="en-US" altLang="zh-TW" sz="3200" b="1" dirty="0"/>
              <a:t>Update every 5 minutes</a:t>
            </a:r>
          </a:p>
        </p:txBody>
      </p:sp>
      <p:pic>
        <p:nvPicPr>
          <p:cNvPr id="3" name="圖片 2"/>
          <p:cNvPicPr>
            <a:picLocks noChangeAspect="1"/>
          </p:cNvPicPr>
          <p:nvPr/>
        </p:nvPicPr>
        <p:blipFill>
          <a:blip r:embed="rId2">
            <a:extLst>
              <a:ext uri="{BEBA8EAE-BF5A-486C-A8C5-ECC9F3942E4B}">
                <a14:imgProps xmlns:a14="http://schemas.microsoft.com/office/drawing/2010/main">
                  <a14:imgLayer>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045200" y="1785228"/>
            <a:ext cx="5185064" cy="4709766"/>
          </a:xfrm>
          <a:prstGeom prst="rect">
            <a:avLst/>
          </a:prstGeom>
        </p:spPr>
      </p:pic>
    </p:spTree>
    <p:extLst>
      <p:ext uri="{BB962C8B-B14F-4D97-AF65-F5344CB8AC3E}">
        <p14:creationId xmlns:p14="http://schemas.microsoft.com/office/powerpoint/2010/main" val="403106528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Data Collection</a:t>
            </a:r>
          </a:p>
        </p:txBody>
      </p:sp>
      <p:sp>
        <p:nvSpPr>
          <p:cNvPr id="9" name="內容版面配置區 8">
            <a:extLst>
              <a:ext uri="{FF2B5EF4-FFF2-40B4-BE49-F238E27FC236}">
                <a16:creationId xmlns:a16="http://schemas.microsoft.com/office/drawing/2014/main" id="{6B85DC8C-CCBF-6044-9AD0-18BF5B89D0D2}"/>
              </a:ext>
            </a:extLst>
          </p:cNvPr>
          <p:cNvSpPr>
            <a:spLocks noGrp="1"/>
          </p:cNvSpPr>
          <p:nvPr>
            <p:ph idx="1"/>
          </p:nvPr>
        </p:nvSpPr>
        <p:spPr>
          <a:xfrm>
            <a:off x="685802" y="1874983"/>
            <a:ext cx="10131425" cy="618835"/>
          </a:xfrm>
        </p:spPr>
        <p:txBody>
          <a:bodyPr>
            <a:normAutofit/>
          </a:bodyPr>
          <a:lstStyle/>
          <a:p>
            <a:r>
              <a:rPr lang="en-US" altLang="zh-TW" sz="3200" b="1" dirty="0"/>
              <a:t>Use shell script to fetch</a:t>
            </a:r>
            <a:endParaRPr lang="zh-TW" altLang="en-US" sz="3000" b="1" dirty="0"/>
          </a:p>
        </p:txBody>
      </p:sp>
      <p:pic>
        <p:nvPicPr>
          <p:cNvPr id="4" name="圖片 3"/>
          <p:cNvPicPr>
            <a:picLocks noChangeAspect="1"/>
          </p:cNvPicPr>
          <p:nvPr/>
        </p:nvPicPr>
        <p:blipFill>
          <a:blip r:embed="rId2">
            <a:extLst>
              <a:ext uri="{BEBA8EAE-BF5A-486C-A8C5-ECC9F3942E4B}">
                <a14:imgProps xmlns:a14="http://schemas.microsoft.com/office/drawing/2010/main">
                  <a14:imgLayer>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82382" y="2759346"/>
            <a:ext cx="9938261" cy="2190863"/>
          </a:xfrm>
          <a:prstGeom prst="rect">
            <a:avLst/>
          </a:prstGeom>
        </p:spPr>
      </p:pic>
      <p:pic>
        <p:nvPicPr>
          <p:cNvPr id="5" name="圖片 4"/>
          <p:cNvPicPr>
            <a:picLocks noChangeAspect="1"/>
          </p:cNvPicPr>
          <p:nvPr/>
        </p:nvPicPr>
        <p:blipFill>
          <a:blip r:embed="rId3">
            <a:extLst>
              <a:ext uri="{BEBA8EAE-BF5A-486C-A8C5-ECC9F3942E4B}">
                <a14:imgProps xmlns:a14="http://schemas.microsoft.com/office/drawing/2010/main">
                  <a14:imgLayer>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82382" y="4001328"/>
            <a:ext cx="9938261" cy="2171812"/>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4352" y="3996554"/>
            <a:ext cx="941532" cy="941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7" name="直線接點 6">
            <a:extLst>
              <a:ext uri="{FF2B5EF4-FFF2-40B4-BE49-F238E27FC236}">
                <a16:creationId xmlns:a16="http://schemas.microsoft.com/office/drawing/2014/main" id="{1D02FDD5-1048-F544-AB15-8830C3995218}"/>
              </a:ext>
            </a:extLst>
          </p:cNvPr>
          <p:cNvCxnSpPr>
            <a:stCxn id="4" idx="1"/>
          </p:cNvCxnSpPr>
          <p:nvPr/>
        </p:nvCxnSpPr>
        <p:spPr>
          <a:xfrm flipV="1">
            <a:off x="782382" y="3854777"/>
            <a:ext cx="2875218"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172E7F51-2765-4C49-B8D3-44449488D6C2}"/>
              </a:ext>
            </a:extLst>
          </p:cNvPr>
          <p:cNvCxnSpPr/>
          <p:nvPr/>
        </p:nvCxnSpPr>
        <p:spPr>
          <a:xfrm flipV="1">
            <a:off x="782382" y="5113980"/>
            <a:ext cx="2875218"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6499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Data Preprocessing</a:t>
            </a:r>
          </a:p>
        </p:txBody>
      </p:sp>
      <p:grpSp>
        <p:nvGrpSpPr>
          <p:cNvPr id="5" name="群組 4"/>
          <p:cNvGrpSpPr/>
          <p:nvPr/>
        </p:nvGrpSpPr>
        <p:grpSpPr>
          <a:xfrm>
            <a:off x="4877615" y="2262908"/>
            <a:ext cx="5624130" cy="3870037"/>
            <a:chOff x="1592276" y="2989314"/>
            <a:chExt cx="5029458" cy="3365673"/>
          </a:xfrm>
        </p:grpSpPr>
        <p:pic>
          <p:nvPicPr>
            <p:cNvPr id="6" name="圖片 5"/>
            <p:cNvPicPr>
              <a:picLocks noChangeAspect="1"/>
            </p:cNvPicPr>
            <p:nvPr/>
          </p:nvPicPr>
          <p:blipFill>
            <a:blip r:embed="rId2">
              <a:extLst>
                <a:ext uri="{BEBA8EAE-BF5A-486C-A8C5-ECC9F3942E4B}">
                  <a14:imgProps xmlns:a14="http://schemas.microsoft.com/office/drawing/2010/main">
                    <a14:imgLayer>
                      <a14:imgEffect>
                        <a14:colorTemperature colorTemp="72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592277" y="3236977"/>
              <a:ext cx="5029457" cy="3118010"/>
            </a:xfrm>
            <a:prstGeom prst="rect">
              <a:avLst/>
            </a:prstGeom>
          </p:spPr>
        </p:pic>
        <p:pic>
          <p:nvPicPr>
            <p:cNvPr id="7" name="圖片 6"/>
            <p:cNvPicPr>
              <a:picLocks noChangeAspect="1"/>
            </p:cNvPicPr>
            <p:nvPr/>
          </p:nvPicPr>
          <p:blipFill>
            <a:blip r:embed="rId3">
              <a:extLst>
                <a:ext uri="{BEBA8EAE-BF5A-486C-A8C5-ECC9F3942E4B}">
                  <a14:imgProps xmlns:a14="http://schemas.microsoft.com/office/drawing/2010/main">
                    <a14:imgLayer>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592276" y="2989314"/>
              <a:ext cx="5029458" cy="247663"/>
            </a:xfrm>
            <a:prstGeom prst="rect">
              <a:avLst/>
            </a:prstGeom>
          </p:spPr>
        </p:pic>
      </p:grpSp>
      <p:sp>
        <p:nvSpPr>
          <p:cNvPr id="13" name="內容版面配置區 2">
            <a:extLst>
              <a:ext uri="{FF2B5EF4-FFF2-40B4-BE49-F238E27FC236}">
                <a16:creationId xmlns:a16="http://schemas.microsoft.com/office/drawing/2014/main" id="{1F70DC2E-1F19-4244-BEFC-08D087A05C17}"/>
              </a:ext>
            </a:extLst>
          </p:cNvPr>
          <p:cNvSpPr txBox="1">
            <a:spLocks/>
          </p:cNvSpPr>
          <p:nvPr/>
        </p:nvSpPr>
        <p:spPr>
          <a:xfrm>
            <a:off x="685801" y="2013378"/>
            <a:ext cx="10131425" cy="2909604"/>
          </a:xfrm>
          <a:prstGeom prst="rect">
            <a:avLst/>
          </a:prstGeom>
        </p:spPr>
        <p:txBody>
          <a:bodyPr vert="horz" lIns="91440" tIns="45720" rIns="91440" bIns="45720" rtlCol="0" anchor="ctr">
            <a:normAutofit lnSpcReduction="10000"/>
          </a:bodyPr>
          <a:lstStyle>
            <a:lvl1pPr marL="285744" indent="-285744" algn="l" defTabSz="457189"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32" indent="-285744" algn="l" defTabSz="457189"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21" indent="-285744" algn="l" defTabSz="457189"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12" indent="-171446"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01" indent="-171446"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537"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726"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8914"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103" indent="-228594" algn="l" defTabSz="457189"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kumimoji="1" lang="en-US" altLang="zh-TW" sz="3200" b="1" dirty="0">
              <a:latin typeface="Calibri" panose="020F0502020204030204" pitchFamily="34" charset="0"/>
              <a:cs typeface="Calibri" panose="020F0502020204030204" pitchFamily="34" charset="0"/>
            </a:endParaRPr>
          </a:p>
          <a:p>
            <a:r>
              <a:rPr kumimoji="1" lang="en-US" altLang="zh-TW" sz="3200" b="1" dirty="0">
                <a:latin typeface="Calibri" panose="020F0502020204030204" pitchFamily="34" charset="0"/>
                <a:cs typeface="Calibri" panose="020F0502020204030204" pitchFamily="34" charset="0"/>
              </a:rPr>
              <a:t>JSON to CSV</a:t>
            </a:r>
          </a:p>
          <a:p>
            <a:endParaRPr kumimoji="1" lang="en-US" altLang="zh-TW" sz="3200" b="1" dirty="0">
              <a:latin typeface="Calibri" panose="020F0502020204030204" pitchFamily="34" charset="0"/>
              <a:cs typeface="Calibri" panose="020F0502020204030204" pitchFamily="34" charset="0"/>
            </a:endParaRPr>
          </a:p>
          <a:p>
            <a:endParaRPr kumimoji="1" lang="en-US" altLang="zh-TW" sz="2400" b="1" dirty="0">
              <a:latin typeface="Calibri" panose="020F0502020204030204" pitchFamily="34" charset="0"/>
              <a:cs typeface="Calibri" panose="020F0502020204030204" pitchFamily="34" charset="0"/>
            </a:endParaRPr>
          </a:p>
          <a:p>
            <a:pPr marL="0" indent="0">
              <a:buFont typeface="Arial"/>
              <a:buNone/>
            </a:pPr>
            <a:r>
              <a:rPr kumimoji="1" lang="en-US" altLang="zh-TW" sz="2400" b="1" dirty="0">
                <a:latin typeface="Calibri" panose="020F0502020204030204" pitchFamily="34" charset="0"/>
                <a:cs typeface="Calibri" panose="020F0502020204030204" pitchFamily="34" charset="0"/>
              </a:rPr>
              <a:t>	</a:t>
            </a:r>
          </a:p>
          <a:p>
            <a:endParaRPr kumimoji="1" lang="en-US" altLang="zh-TW" sz="3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330974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Data Preprocessing (cont.)</a:t>
            </a:r>
          </a:p>
        </p:txBody>
      </p:sp>
      <p:pic>
        <p:nvPicPr>
          <p:cNvPr id="4" name="圖片 3"/>
          <p:cNvPicPr>
            <a:picLocks noChangeAspect="1"/>
          </p:cNvPicPr>
          <p:nvPr/>
        </p:nvPicPr>
        <p:blipFill>
          <a:blip r:embed="rId2">
            <a:extLst>
              <a:ext uri="{BEBA8EAE-BF5A-486C-A8C5-ECC9F3942E4B}">
                <a14:imgProps xmlns:a14="http://schemas.microsoft.com/office/drawing/2010/main">
                  <a14:imgLayer>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221018" y="2065869"/>
            <a:ext cx="7357967" cy="4304295"/>
          </a:xfrm>
          <a:prstGeom prst="rect">
            <a:avLst/>
          </a:prstGeom>
        </p:spPr>
      </p:pic>
      <p:sp>
        <p:nvSpPr>
          <p:cNvPr id="12" name="內容版面配置區 2">
            <a:extLst>
              <a:ext uri="{FF2B5EF4-FFF2-40B4-BE49-F238E27FC236}">
                <a16:creationId xmlns:a16="http://schemas.microsoft.com/office/drawing/2014/main" id="{1F70DC2E-1F19-4244-BEFC-08D087A05C17}"/>
              </a:ext>
            </a:extLst>
          </p:cNvPr>
          <p:cNvSpPr>
            <a:spLocks noGrp="1"/>
          </p:cNvSpPr>
          <p:nvPr>
            <p:ph idx="1"/>
          </p:nvPr>
        </p:nvSpPr>
        <p:spPr>
          <a:xfrm>
            <a:off x="685801" y="2013378"/>
            <a:ext cx="10131425" cy="2909604"/>
          </a:xfrm>
        </p:spPr>
        <p:txBody>
          <a:bodyPr>
            <a:normAutofit fontScale="92500" lnSpcReduction="10000"/>
          </a:bodyPr>
          <a:lstStyle/>
          <a:p>
            <a:endParaRPr kumimoji="1" lang="en-US" altLang="zh-TW" sz="3200" b="1" dirty="0">
              <a:latin typeface="Calibri" panose="020F0502020204030204" pitchFamily="34" charset="0"/>
              <a:cs typeface="Calibri" panose="020F0502020204030204" pitchFamily="34" charset="0"/>
            </a:endParaRPr>
          </a:p>
          <a:p>
            <a:r>
              <a:rPr kumimoji="1" lang="en-US" altLang="zh-TW" sz="3200" b="1" dirty="0">
                <a:latin typeface="Calibri" panose="020F0502020204030204" pitchFamily="34" charset="0"/>
                <a:cs typeface="Calibri" panose="020F0502020204030204" pitchFamily="34" charset="0"/>
              </a:rPr>
              <a:t>JSON to CSV</a:t>
            </a:r>
          </a:p>
          <a:p>
            <a:r>
              <a:rPr kumimoji="1" lang="en-US" altLang="zh-TW" sz="3200" b="1" dirty="0">
                <a:latin typeface="Calibri" panose="020F0502020204030204" pitchFamily="34" charset="0"/>
                <a:cs typeface="Calibri" panose="020F0502020204030204" pitchFamily="34" charset="0"/>
              </a:rPr>
              <a:t>1800 rows</a:t>
            </a:r>
          </a:p>
          <a:p>
            <a:r>
              <a:rPr kumimoji="1" lang="en-US" altLang="zh-TW" sz="3200" b="1" dirty="0">
                <a:latin typeface="Calibri" panose="020F0502020204030204" pitchFamily="34" charset="0"/>
                <a:cs typeface="Calibri" panose="020F0502020204030204" pitchFamily="34" charset="0"/>
              </a:rPr>
              <a:t>10 days =&gt; over</a:t>
            </a:r>
          </a:p>
          <a:p>
            <a:pPr marL="0" indent="0">
              <a:buNone/>
            </a:pPr>
            <a:r>
              <a:rPr kumimoji="1" lang="en-US" altLang="zh-TW" sz="3200" b="1" dirty="0">
                <a:latin typeface="Calibri" panose="020F0502020204030204" pitchFamily="34" charset="0"/>
                <a:cs typeface="Calibri" panose="020F0502020204030204" pitchFamily="34" charset="0"/>
              </a:rPr>
              <a:t>	5 million rows</a:t>
            </a:r>
          </a:p>
          <a:p>
            <a:endParaRPr kumimoji="1" lang="en-US" altLang="zh-TW" sz="3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156662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45D5E-2566-FF43-8EE3-DCDF0BCCF876}"/>
              </a:ext>
            </a:extLst>
          </p:cNvPr>
          <p:cNvSpPr>
            <a:spLocks noGrp="1"/>
          </p:cNvSpPr>
          <p:nvPr>
            <p:ph type="title"/>
          </p:nvPr>
        </p:nvSpPr>
        <p:spPr/>
        <p:txBody>
          <a:bodyPr/>
          <a:lstStyle/>
          <a:p>
            <a:r>
              <a:rPr kumimoji="1" lang="en-US" altLang="zh-TW" b="1" dirty="0">
                <a:latin typeface="Arial Black" charset="0"/>
                <a:ea typeface="Helvetica Neue" panose="02000503000000020004" pitchFamily="2" charset="0"/>
                <a:cs typeface="Helvetica Neue" panose="02000503000000020004" pitchFamily="2" charset="0"/>
              </a:rPr>
              <a:t>Data Preprocessing (cont.)</a:t>
            </a:r>
          </a:p>
        </p:txBody>
      </p:sp>
      <p:sp>
        <p:nvSpPr>
          <p:cNvPr id="3" name="內容版面配置區 2">
            <a:extLst>
              <a:ext uri="{FF2B5EF4-FFF2-40B4-BE49-F238E27FC236}">
                <a16:creationId xmlns:a16="http://schemas.microsoft.com/office/drawing/2014/main" id="{1F70DC2E-1F19-4244-BEFC-08D087A05C17}"/>
              </a:ext>
            </a:extLst>
          </p:cNvPr>
          <p:cNvSpPr>
            <a:spLocks noGrp="1"/>
          </p:cNvSpPr>
          <p:nvPr>
            <p:ph idx="1"/>
          </p:nvPr>
        </p:nvSpPr>
        <p:spPr>
          <a:xfrm>
            <a:off x="685801" y="2013378"/>
            <a:ext cx="10131425" cy="2253822"/>
          </a:xfrm>
        </p:spPr>
        <p:txBody>
          <a:bodyPr>
            <a:normAutofit/>
          </a:bodyPr>
          <a:lstStyle/>
          <a:p>
            <a:r>
              <a:rPr kumimoji="1" lang="en-US" altLang="zh-TW" sz="3200" b="1" dirty="0">
                <a:latin typeface="Calibri" panose="020F0502020204030204" pitchFamily="34" charset="0"/>
                <a:cs typeface="Calibri" panose="020F0502020204030204" pitchFamily="34" charset="0"/>
              </a:rPr>
              <a:t>Drop useless columns</a:t>
            </a:r>
          </a:p>
          <a:p>
            <a:endParaRPr kumimoji="1" lang="en-US" altLang="zh-TW" sz="3200" b="1" dirty="0">
              <a:latin typeface="Calibri" panose="020F0502020204030204" pitchFamily="34" charset="0"/>
              <a:cs typeface="Calibri" panose="020F0502020204030204" pitchFamily="34" charset="0"/>
            </a:endParaRPr>
          </a:p>
          <a:p>
            <a:endParaRPr kumimoji="1" lang="en-US" altLang="zh-TW" sz="3200" b="1" dirty="0">
              <a:latin typeface="Calibri" panose="020F0502020204030204" pitchFamily="34" charset="0"/>
              <a:cs typeface="Calibri" panose="020F0502020204030204" pitchFamily="34" charset="0"/>
            </a:endParaRPr>
          </a:p>
        </p:txBody>
      </p:sp>
      <p:pic>
        <p:nvPicPr>
          <p:cNvPr id="6" name="圖片 5"/>
          <p:cNvPicPr>
            <a:picLocks noChangeAspect="1"/>
          </p:cNvPicPr>
          <p:nvPr/>
        </p:nvPicPr>
        <p:blipFill>
          <a:blip r:embed="rId2">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265012" y="3469645"/>
            <a:ext cx="10081231" cy="2562283"/>
          </a:xfrm>
          <a:prstGeom prst="rect">
            <a:avLst/>
          </a:prstGeom>
        </p:spPr>
      </p:pic>
    </p:spTree>
    <p:extLst>
      <p:ext uri="{BB962C8B-B14F-4D97-AF65-F5344CB8AC3E}">
        <p14:creationId xmlns:p14="http://schemas.microsoft.com/office/powerpoint/2010/main" val="200345251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1082</TotalTime>
  <Words>199</Words>
  <Application>Microsoft Macintosh PowerPoint</Application>
  <PresentationFormat>寬螢幕</PresentationFormat>
  <Paragraphs>55</Paragraphs>
  <Slides>16</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16</vt:i4>
      </vt:variant>
    </vt:vector>
  </HeadingPairs>
  <TitlesOfParts>
    <vt:vector size="27" baseType="lpstr">
      <vt:lpstr>新細明體</vt:lpstr>
      <vt:lpstr>Hannotate SC</vt:lpstr>
      <vt:lpstr>Yuppy SC</vt:lpstr>
      <vt:lpstr>Arial</vt:lpstr>
      <vt:lpstr>Arial Black</vt:lpstr>
      <vt:lpstr>Calibri</vt:lpstr>
      <vt:lpstr>Calibri Light</vt:lpstr>
      <vt:lpstr>Courier</vt:lpstr>
      <vt:lpstr>Helvetica Neue</vt:lpstr>
      <vt:lpstr>Wingdings</vt:lpstr>
      <vt:lpstr>天體</vt:lpstr>
      <vt:lpstr>Airbox analysis</vt:lpstr>
      <vt:lpstr>outline</vt:lpstr>
      <vt:lpstr>Motivation</vt:lpstr>
      <vt:lpstr>Data Collection</vt:lpstr>
      <vt:lpstr>Data Collection</vt:lpstr>
      <vt:lpstr>Data Collection</vt:lpstr>
      <vt:lpstr>Data Preprocessing</vt:lpstr>
      <vt:lpstr>Data Preprocessing (cont.)</vt:lpstr>
      <vt:lpstr>Data Preprocessing (cont.)</vt:lpstr>
      <vt:lpstr>Data Preprocessing (cont.)</vt:lpstr>
      <vt:lpstr>Data visualization</vt:lpstr>
      <vt:lpstr>Data visualization (cont.)</vt:lpstr>
      <vt:lpstr>Training Results (bad)</vt:lpstr>
      <vt:lpstr>Training Results (good)</vt:lpstr>
      <vt:lpstr>Conclusion</vt:lpstr>
      <vt:lpstr>PowerPoint 簡報</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Airbox analysis</dc:title>
  <dc:creator>Microsoft Office User</dc:creator>
  <cp:lastModifiedBy>Microsoft Office User</cp:lastModifiedBy>
  <cp:revision>52</cp:revision>
  <dcterms:created xsi:type="dcterms:W3CDTF">2018-12-18T12:35:04Z</dcterms:created>
  <dcterms:modified xsi:type="dcterms:W3CDTF">2018-12-20T18:53:59Z</dcterms:modified>
</cp:coreProperties>
</file>